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1"/>
      </p:bgRef>
    </p:bg>
    <p:spTree>
      <p:nvGrpSpPr>
        <p:cNvPr id="1" name=""/>
        <p:cNvGrpSpPr/>
        <p:nvPr/>
      </p:nvGrpSpPr>
      <p:grpSpPr>
        <a:xfrm>
          <a:off x="0" y="0"/>
          <a:ext cx="0" cy="0"/>
          <a:chOff x="0" y="0"/>
          <a:chExt cx="0" cy="0"/>
        </a:xfrm>
      </p:grpSpPr>
      <p:sp>
        <p:nvSpPr>
          <p:cNvPr id="8" name="Titre 7"/>
          <p:cNvSpPr>
            <a:spLocks noGrp="1"/>
          </p:cNvSpPr>
          <p:nvPr>
            <p:ph type="ctrTitle"/>
          </p:nvPr>
        </p:nvSpPr>
        <p:spPr>
          <a:xfrm>
            <a:off x="2286000" y="3124200"/>
            <a:ext cx="6172200" cy="1894362"/>
          </a:xfrm>
        </p:spPr>
        <p:txBody>
          <a:bodyPr/>
          <a:lstStyle>
            <a:lvl1pPr>
              <a:defRPr b="1"/>
            </a:lvl1pPr>
          </a:lstStyle>
          <a:p>
            <a:r>
              <a:rPr kumimoji="0" lang="fr-FR" smtClean="0"/>
              <a:t>Cliquez pour modifier le style du titre</a:t>
            </a:r>
            <a:endParaRPr kumimoji="0" lang="en-US"/>
          </a:p>
        </p:txBody>
      </p:sp>
      <p:sp>
        <p:nvSpPr>
          <p:cNvPr id="9" name="Sous-titr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bwMode="auto">
          <a:xfrm rot="5400000">
            <a:off x="7764621" y="1174097"/>
            <a:ext cx="2286000" cy="381000"/>
          </a:xfrm>
        </p:spPr>
        <p:txBody>
          <a:bodyPr/>
          <a:lstStyle/>
          <a:p>
            <a:fld id="{CB6169BD-E598-4C50-806B-A0DB6B8BD793}" type="datetimeFigureOut">
              <a:rPr lang="fr-FR" smtClean="0"/>
              <a:pPr/>
              <a:t>22/03/2020</a:t>
            </a:fld>
            <a:endParaRPr lang="fr-FR"/>
          </a:p>
        </p:txBody>
      </p:sp>
      <p:sp>
        <p:nvSpPr>
          <p:cNvPr id="17" name="Espace réservé du pied de page 16"/>
          <p:cNvSpPr>
            <a:spLocks noGrp="1"/>
          </p:cNvSpPr>
          <p:nvPr>
            <p:ph type="ftr" sz="quarter" idx="11"/>
          </p:nvPr>
        </p:nvSpPr>
        <p:spPr bwMode="auto">
          <a:xfrm rot="5400000">
            <a:off x="7077269" y="4181669"/>
            <a:ext cx="3657600" cy="384048"/>
          </a:xfrm>
        </p:spPr>
        <p:txBody>
          <a:bodyPr/>
          <a:lstStyle/>
          <a:p>
            <a:endParaRPr lang="fr-F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Connecteur droit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Connecteur droit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Connecteur droit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Ellipse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Ellipse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Ellipse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Espace réservé du numéro de diapositive 28"/>
          <p:cNvSpPr>
            <a:spLocks noGrp="1"/>
          </p:cNvSpPr>
          <p:nvPr>
            <p:ph type="sldNum" sz="quarter" idx="12"/>
          </p:nvPr>
        </p:nvSpPr>
        <p:spPr bwMode="auto">
          <a:xfrm>
            <a:off x="1325544" y="4928702"/>
            <a:ext cx="609600" cy="517524"/>
          </a:xfrm>
        </p:spPr>
        <p:txBody>
          <a:bodyPr/>
          <a:lstStyle/>
          <a:p>
            <a:fld id="{E3B76AD5-74FD-4967-9677-CB7EC1699804}" type="slidenum">
              <a:rPr lang="fr-FR" smtClean="0"/>
              <a:pPr/>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CB6169BD-E598-4C50-806B-A0DB6B8BD793}" type="datetimeFigureOut">
              <a:rPr lang="fr-FR" smtClean="0"/>
              <a:pPr/>
              <a:t>22/03/2020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3B76AD5-74FD-4967-9677-CB7EC1699804}"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9"/>
            <a:ext cx="16764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CB6169BD-E598-4C50-806B-A0DB6B8BD793}" type="datetimeFigureOut">
              <a:rPr lang="fr-FR" smtClean="0"/>
              <a:pPr/>
              <a:t>22/03/2020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3B76AD5-74FD-4967-9677-CB7EC1699804}"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8" name="Espace réservé du contenu 7"/>
          <p:cNvSpPr>
            <a:spLocks noGrp="1"/>
          </p:cNvSpPr>
          <p:nvPr>
            <p:ph sz="quarter" idx="1"/>
          </p:nvPr>
        </p:nvSpPr>
        <p:spPr>
          <a:xfrm>
            <a:off x="457200" y="1600200"/>
            <a:ext cx="7467600" cy="4873752"/>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4"/>
          </p:nvPr>
        </p:nvSpPr>
        <p:spPr/>
        <p:txBody>
          <a:bodyPr rtlCol="0"/>
          <a:lstStyle/>
          <a:p>
            <a:fld id="{CB6169BD-E598-4C50-806B-A0DB6B8BD793}" type="datetimeFigureOut">
              <a:rPr lang="fr-FR" smtClean="0"/>
              <a:pPr/>
              <a:t>22/03/2020</a:t>
            </a:fld>
            <a:endParaRPr lang="fr-FR"/>
          </a:p>
        </p:txBody>
      </p:sp>
      <p:sp>
        <p:nvSpPr>
          <p:cNvPr id="9" name="Espace réservé du numéro de diapositive 8"/>
          <p:cNvSpPr>
            <a:spLocks noGrp="1"/>
          </p:cNvSpPr>
          <p:nvPr>
            <p:ph type="sldNum" sz="quarter" idx="15"/>
          </p:nvPr>
        </p:nvSpPr>
        <p:spPr/>
        <p:txBody>
          <a:bodyPr rtlCol="0"/>
          <a:lstStyle/>
          <a:p>
            <a:fld id="{E3B76AD5-74FD-4967-9677-CB7EC1699804}" type="slidenum">
              <a:rPr lang="fr-FR" smtClean="0"/>
              <a:pPr/>
              <a:t>‹N°›</a:t>
            </a:fld>
            <a:endParaRPr lang="fr-FR"/>
          </a:p>
        </p:txBody>
      </p:sp>
      <p:sp>
        <p:nvSpPr>
          <p:cNvPr id="10" name="Espace réservé du pied de page 9"/>
          <p:cNvSpPr>
            <a:spLocks noGrp="1"/>
          </p:cNvSpPr>
          <p:nvPr>
            <p:ph type="ftr" sz="quarter" idx="16"/>
          </p:nvPr>
        </p:nvSpPr>
        <p:spPr/>
        <p:txBody>
          <a:bodyPr rtlCol="0"/>
          <a:lstStyle/>
          <a:p>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286000" y="2895600"/>
            <a:ext cx="6172200" cy="2053590"/>
          </a:xfrm>
        </p:spPr>
        <p:txBody>
          <a:bodyPr/>
          <a:lstStyle>
            <a:lvl1pPr algn="l">
              <a:buNone/>
              <a:defRPr sz="3000" b="1" cap="small" baseline="0"/>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bwMode="auto">
          <a:xfrm rot="5400000">
            <a:off x="7763256" y="1170432"/>
            <a:ext cx="2286000" cy="381000"/>
          </a:xfrm>
        </p:spPr>
        <p:txBody>
          <a:bodyPr/>
          <a:lstStyle/>
          <a:p>
            <a:fld id="{CB6169BD-E598-4C50-806B-A0DB6B8BD793}" type="datetimeFigureOut">
              <a:rPr lang="fr-FR" smtClean="0"/>
              <a:pPr/>
              <a:t>22/03/2020</a:t>
            </a:fld>
            <a:endParaRPr lang="fr-FR"/>
          </a:p>
        </p:txBody>
      </p:sp>
      <p:sp>
        <p:nvSpPr>
          <p:cNvPr id="5" name="Espace réservé du pied de page 4"/>
          <p:cNvSpPr>
            <a:spLocks noGrp="1"/>
          </p:cNvSpPr>
          <p:nvPr>
            <p:ph type="ftr" sz="quarter" idx="11"/>
          </p:nvPr>
        </p:nvSpPr>
        <p:spPr bwMode="auto">
          <a:xfrm rot="5400000">
            <a:off x="7077456" y="4178808"/>
            <a:ext cx="3657600" cy="384048"/>
          </a:xfrm>
        </p:spPr>
        <p:txBody>
          <a:bodyPr/>
          <a:lstStyle/>
          <a:p>
            <a:endParaRPr lang="fr-F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Connecteur droit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Connecteur droit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Ellipse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Ellipse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llipse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Connecteur droit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Espace réservé du numéro de diapositive 5"/>
          <p:cNvSpPr>
            <a:spLocks noGrp="1"/>
          </p:cNvSpPr>
          <p:nvPr>
            <p:ph type="sldNum" sz="quarter" idx="12"/>
          </p:nvPr>
        </p:nvSpPr>
        <p:spPr bwMode="auto">
          <a:xfrm>
            <a:off x="1340616" y="4928702"/>
            <a:ext cx="609600" cy="517524"/>
          </a:xfrm>
        </p:spPr>
        <p:txBody>
          <a:bodyPr/>
          <a:lstStyle/>
          <a:p>
            <a:fld id="{E3B76AD5-74FD-4967-9677-CB7EC1699804}"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p>
            <a:fld id="{CB6169BD-E598-4C50-806B-A0DB6B8BD793}" type="datetimeFigureOut">
              <a:rPr lang="fr-FR" smtClean="0"/>
              <a:pPr/>
              <a:t>22/03/2020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3B76AD5-74FD-4967-9677-CB7EC1699804}" type="slidenum">
              <a:rPr lang="fr-FR" smtClean="0"/>
              <a:pPr/>
              <a:t>‹N°›</a:t>
            </a:fld>
            <a:endParaRPr lang="fr-FR"/>
          </a:p>
        </p:txBody>
      </p:sp>
      <p:sp>
        <p:nvSpPr>
          <p:cNvPr id="9" name="Espace réservé du contenu 8"/>
          <p:cNvSpPr>
            <a:spLocks noGrp="1"/>
          </p:cNvSpPr>
          <p:nvPr>
            <p:ph sz="quarter" idx="1"/>
          </p:nvPr>
        </p:nvSpPr>
        <p:spPr>
          <a:xfrm>
            <a:off x="457200" y="1600200"/>
            <a:ext cx="3657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270248" y="1600200"/>
            <a:ext cx="3657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7543800" cy="1143000"/>
          </a:xfrm>
        </p:spPr>
        <p:txBody>
          <a:bodyPr anchor="b"/>
          <a:lstStyle>
            <a:lvl1pPr>
              <a:defRPr/>
            </a:lvl1pPr>
          </a:lstStyle>
          <a:p>
            <a:r>
              <a:rPr kumimoji="0" lang="fr-FR" smtClean="0"/>
              <a:t>Cliquez pour modifier le style du titre</a:t>
            </a:r>
            <a:endParaRPr kumimoji="0" lang="en-US"/>
          </a:p>
        </p:txBody>
      </p:sp>
      <p:sp>
        <p:nvSpPr>
          <p:cNvPr id="7" name="Espace réservé de la date 6"/>
          <p:cNvSpPr>
            <a:spLocks noGrp="1"/>
          </p:cNvSpPr>
          <p:nvPr>
            <p:ph type="dt" sz="half" idx="10"/>
          </p:nvPr>
        </p:nvSpPr>
        <p:spPr/>
        <p:txBody>
          <a:bodyPr/>
          <a:lstStyle/>
          <a:p>
            <a:fld id="{CB6169BD-E598-4C50-806B-A0DB6B8BD793}" type="datetimeFigureOut">
              <a:rPr lang="fr-FR" smtClean="0"/>
              <a:pPr/>
              <a:t>22/03/2020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E3B76AD5-74FD-4967-9677-CB7EC1699804}" type="slidenum">
              <a:rPr lang="fr-FR" smtClean="0"/>
              <a:pPr/>
              <a:t>‹N°›</a:t>
            </a:fld>
            <a:endParaRPr lang="fr-FR"/>
          </a:p>
        </p:txBody>
      </p:sp>
      <p:sp>
        <p:nvSpPr>
          <p:cNvPr id="11" name="Espace réservé du contenu 10"/>
          <p:cNvSpPr>
            <a:spLocks noGrp="1"/>
          </p:cNvSpPr>
          <p:nvPr>
            <p:ph sz="quarter" idx="2"/>
          </p:nvPr>
        </p:nvSpPr>
        <p:spPr>
          <a:xfrm>
            <a:off x="457200" y="2362200"/>
            <a:ext cx="3657600" cy="3886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quarter" idx="4"/>
          </p:nvPr>
        </p:nvSpPr>
        <p:spPr>
          <a:xfrm>
            <a:off x="4371975" y="2362200"/>
            <a:ext cx="3657600" cy="3886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2" name="Espace réservé du texte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
        <p:nvSpPr>
          <p:cNvPr id="14" name="Espace réservé du texte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6" name="Espace réservé de la date 5"/>
          <p:cNvSpPr>
            <a:spLocks noGrp="1"/>
          </p:cNvSpPr>
          <p:nvPr>
            <p:ph type="dt" sz="half" idx="10"/>
          </p:nvPr>
        </p:nvSpPr>
        <p:spPr/>
        <p:txBody>
          <a:bodyPr rtlCol="0"/>
          <a:lstStyle/>
          <a:p>
            <a:fld id="{CB6169BD-E598-4C50-806B-A0DB6B8BD793}" type="datetimeFigureOut">
              <a:rPr lang="fr-FR" smtClean="0"/>
              <a:pPr/>
              <a:t>22/03/2020</a:t>
            </a:fld>
            <a:endParaRPr lang="fr-FR"/>
          </a:p>
        </p:txBody>
      </p:sp>
      <p:sp>
        <p:nvSpPr>
          <p:cNvPr id="7" name="Espace réservé du numéro de diapositive 6"/>
          <p:cNvSpPr>
            <a:spLocks noGrp="1"/>
          </p:cNvSpPr>
          <p:nvPr>
            <p:ph type="sldNum" sz="quarter" idx="11"/>
          </p:nvPr>
        </p:nvSpPr>
        <p:spPr/>
        <p:txBody>
          <a:bodyPr rtlCol="0"/>
          <a:lstStyle/>
          <a:p>
            <a:fld id="{E3B76AD5-74FD-4967-9677-CB7EC1699804}" type="slidenum">
              <a:rPr lang="fr-FR" smtClean="0"/>
              <a:pPr/>
              <a:t>‹N°›</a:t>
            </a:fld>
            <a:endParaRPr lang="fr-FR"/>
          </a:p>
        </p:txBody>
      </p:sp>
      <p:sp>
        <p:nvSpPr>
          <p:cNvPr id="8" name="Espace réservé du pied de page 7"/>
          <p:cNvSpPr>
            <a:spLocks noGrp="1"/>
          </p:cNvSpPr>
          <p:nvPr>
            <p:ph type="ftr" sz="quarter" idx="12"/>
          </p:nvPr>
        </p:nvSpPr>
        <p:spPr/>
        <p:txBody>
          <a:bodyPr rtlCol="0"/>
          <a:lstStyle/>
          <a:p>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CB6169BD-E598-4C50-806B-A0DB6B8BD793}" type="datetimeFigureOut">
              <a:rPr lang="fr-FR" smtClean="0"/>
              <a:pPr/>
              <a:t>22/03/2020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E3B76AD5-74FD-4967-9677-CB7EC1699804}"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1">
        <a:schemeClr val="bg1"/>
      </p:bgRef>
    </p:bg>
    <p:spTree>
      <p:nvGrpSpPr>
        <p:cNvPr id="1" name=""/>
        <p:cNvGrpSpPr/>
        <p:nvPr/>
      </p:nvGrpSpPr>
      <p:grpSpPr>
        <a:xfrm>
          <a:off x="0" y="0"/>
          <a:ext cx="0" cy="0"/>
          <a:chOff x="0" y="0"/>
          <a:chExt cx="0" cy="0"/>
        </a:xfrm>
      </p:grpSpPr>
      <p:sp>
        <p:nvSpPr>
          <p:cNvPr id="10" name="Connecteur droit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r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8" name="Connecteur droit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Connecteur droit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Connecteur droit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Ellipse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Espace réservé du contenu 17"/>
          <p:cNvSpPr>
            <a:spLocks noGrp="1"/>
          </p:cNvSpPr>
          <p:nvPr>
            <p:ph sz="quarter" idx="1"/>
          </p:nvPr>
        </p:nvSpPr>
        <p:spPr>
          <a:xfrm>
            <a:off x="304800" y="274320"/>
            <a:ext cx="5638800" cy="6327648"/>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1" name="Espace réservé de la date 20"/>
          <p:cNvSpPr>
            <a:spLocks noGrp="1"/>
          </p:cNvSpPr>
          <p:nvPr>
            <p:ph type="dt" sz="half" idx="14"/>
          </p:nvPr>
        </p:nvSpPr>
        <p:spPr/>
        <p:txBody>
          <a:bodyPr rtlCol="0"/>
          <a:lstStyle/>
          <a:p>
            <a:fld id="{CB6169BD-E598-4C50-806B-A0DB6B8BD793}" type="datetimeFigureOut">
              <a:rPr lang="fr-FR" smtClean="0"/>
              <a:pPr/>
              <a:t>22/03/2020</a:t>
            </a:fld>
            <a:endParaRPr lang="fr-FR"/>
          </a:p>
        </p:txBody>
      </p:sp>
      <p:sp>
        <p:nvSpPr>
          <p:cNvPr id="22" name="Espace réservé du numéro de diapositive 21"/>
          <p:cNvSpPr>
            <a:spLocks noGrp="1"/>
          </p:cNvSpPr>
          <p:nvPr>
            <p:ph type="sldNum" sz="quarter" idx="15"/>
          </p:nvPr>
        </p:nvSpPr>
        <p:spPr/>
        <p:txBody>
          <a:bodyPr rtlCol="0"/>
          <a:lstStyle/>
          <a:p>
            <a:fld id="{E3B76AD5-74FD-4967-9677-CB7EC1699804}" type="slidenum">
              <a:rPr lang="fr-FR" smtClean="0"/>
              <a:pPr/>
              <a:t>‹N°›</a:t>
            </a:fld>
            <a:endParaRPr lang="fr-FR"/>
          </a:p>
        </p:txBody>
      </p:sp>
      <p:sp>
        <p:nvSpPr>
          <p:cNvPr id="23" name="Espace réservé du pied de page 22"/>
          <p:cNvSpPr>
            <a:spLocks noGrp="1"/>
          </p:cNvSpPr>
          <p:nvPr>
            <p:ph type="ftr" sz="quarter" idx="16"/>
          </p:nvPr>
        </p:nvSpPr>
        <p:spPr/>
        <p:txBody>
          <a:bodyPr rtlCol="0"/>
          <a:lstStyle/>
          <a:p>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Connecteur droit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Ellipse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re 1"/>
          <p:cNvSpPr>
            <a:spLocks noGrp="1"/>
          </p:cNvSpPr>
          <p:nvPr>
            <p:ph type="title"/>
          </p:nvPr>
        </p:nvSpPr>
        <p:spPr>
          <a:xfrm rot="5400000">
            <a:off x="3350133" y="3200400"/>
            <a:ext cx="6309360" cy="457200"/>
          </a:xfrm>
        </p:spPr>
        <p:txBody>
          <a:bodyPr anchor="b"/>
          <a:lstStyle>
            <a:lvl1pPr algn="l">
              <a:buNone/>
              <a:defRPr sz="2000" b="1"/>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10" name="Connecteur droit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necteur droit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Connecteur droit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Connecteur droit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Espace réservé de la date 16"/>
          <p:cNvSpPr>
            <a:spLocks noGrp="1"/>
          </p:cNvSpPr>
          <p:nvPr>
            <p:ph type="dt" sz="half" idx="10"/>
          </p:nvPr>
        </p:nvSpPr>
        <p:spPr/>
        <p:txBody>
          <a:bodyPr rtlCol="0"/>
          <a:lstStyle/>
          <a:p>
            <a:fld id="{CB6169BD-E598-4C50-806B-A0DB6B8BD793}" type="datetimeFigureOut">
              <a:rPr lang="fr-FR" smtClean="0"/>
              <a:pPr/>
              <a:t>22/03/2020</a:t>
            </a:fld>
            <a:endParaRPr lang="fr-FR"/>
          </a:p>
        </p:txBody>
      </p:sp>
      <p:sp>
        <p:nvSpPr>
          <p:cNvPr id="18" name="Espace réservé du numéro de diapositive 17"/>
          <p:cNvSpPr>
            <a:spLocks noGrp="1"/>
          </p:cNvSpPr>
          <p:nvPr>
            <p:ph type="sldNum" sz="quarter" idx="11"/>
          </p:nvPr>
        </p:nvSpPr>
        <p:spPr/>
        <p:txBody>
          <a:bodyPr rtlCol="0"/>
          <a:lstStyle/>
          <a:p>
            <a:fld id="{E3B76AD5-74FD-4967-9677-CB7EC1699804}" type="slidenum">
              <a:rPr lang="fr-FR" smtClean="0"/>
              <a:pPr/>
              <a:t>‹N°›</a:t>
            </a:fld>
            <a:endParaRPr lang="fr-FR"/>
          </a:p>
        </p:txBody>
      </p:sp>
      <p:sp>
        <p:nvSpPr>
          <p:cNvPr id="21" name="Espace réservé du pied de page 20"/>
          <p:cNvSpPr>
            <a:spLocks noGrp="1"/>
          </p:cNvSpPr>
          <p:nvPr>
            <p:ph type="ftr" sz="quarter" idx="12"/>
          </p:nvPr>
        </p:nvSpPr>
        <p:spPr/>
        <p:txBody>
          <a:bodyPr rtlCol="0"/>
          <a:lstStyle/>
          <a:p>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Connecteur droit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Espace réservé du titre 21"/>
          <p:cNvSpPr>
            <a:spLocks noGrp="1"/>
          </p:cNvSpPr>
          <p:nvPr>
            <p:ph type="title"/>
          </p:nvPr>
        </p:nvSpPr>
        <p:spPr>
          <a:xfrm>
            <a:off x="457200" y="274638"/>
            <a:ext cx="7467600" cy="1143000"/>
          </a:xfrm>
          <a:prstGeom prst="rect">
            <a:avLst/>
          </a:prstGeom>
        </p:spPr>
        <p:txBody>
          <a:bodyPr vert="horz" anchor="b">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CB6169BD-E598-4C50-806B-A0DB6B8BD793}" type="datetimeFigureOut">
              <a:rPr lang="fr-FR" smtClean="0"/>
              <a:pPr/>
              <a:t>22/03/2020</a:t>
            </a:fld>
            <a:endParaRPr lang="fr-FR"/>
          </a:p>
        </p:txBody>
      </p:sp>
      <p:sp>
        <p:nvSpPr>
          <p:cNvPr id="3" name="Espace réservé du pied de page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fr-FR"/>
          </a:p>
        </p:txBody>
      </p:sp>
      <p:sp>
        <p:nvSpPr>
          <p:cNvPr id="7" name="Connecteur droit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Connecteur droit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Ellipse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space réservé du numéro de diapositive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E3B76AD5-74FD-4967-9677-CB7EC1699804}"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3568" y="1"/>
            <a:ext cx="7772400" cy="836712"/>
          </a:xfrm>
        </p:spPr>
        <p:txBody>
          <a:bodyPr/>
          <a:lstStyle/>
          <a:p>
            <a:pPr algn="ctr"/>
            <a:r>
              <a:rPr lang="ar-MA" sz="3200" b="1" dirty="0">
                <a:solidFill>
                  <a:schemeClr val="tx1"/>
                </a:solidFill>
              </a:rPr>
              <a:t>الدستور</a:t>
            </a:r>
            <a:endParaRPr lang="fr-FR" sz="3200" dirty="0">
              <a:solidFill>
                <a:schemeClr val="tx1"/>
              </a:solidFill>
            </a:endParaRPr>
          </a:p>
        </p:txBody>
      </p:sp>
      <p:sp>
        <p:nvSpPr>
          <p:cNvPr id="3" name="Sous-titre 2"/>
          <p:cNvSpPr>
            <a:spLocks noGrp="1"/>
          </p:cNvSpPr>
          <p:nvPr>
            <p:ph type="subTitle" idx="1"/>
          </p:nvPr>
        </p:nvSpPr>
        <p:spPr>
          <a:xfrm>
            <a:off x="683568" y="980728"/>
            <a:ext cx="8136904" cy="5328592"/>
          </a:xfrm>
        </p:spPr>
        <p:txBody>
          <a:bodyPr>
            <a:normAutofit/>
          </a:bodyPr>
          <a:lstStyle/>
          <a:p>
            <a:pPr algn="r" rtl="1"/>
            <a:r>
              <a:rPr lang="ar-MA" sz="2400" dirty="0">
                <a:solidFill>
                  <a:schemeClr val="tx1"/>
                </a:solidFill>
              </a:rPr>
              <a:t>إن اعتبار الدولة مؤسسة، أي شخصا معنويا للقانون العام يمتلك السلطة السياسية والسيادة وكذا التمييز المعاصر بين السلطة والممارسين لها والذين لا يستمدون سلطتهم من شخصهم أو ذاتهم، يفرض تزويدها بدستور أي قانون أساسي يحدد اختصاصاتها ويقنن صلاحيات الحاكمين الممارسين للسلطة السياسية والمتصرفين باسم الدولة؛ بحيث أن الدولة الحديثة كدولة للقانون ودولة للمؤسسات لابد لها من دستور يدعم مشروعيتها الداخلية ويعطيها مصداقية دولية غالبا ما يرتبط فيه بتقديم الدولة الجديدة لطلب الانتساب للمنتظم الدولي بوضع دستور كدليل على المعاصرة </a:t>
            </a:r>
            <a:r>
              <a:rPr lang="ar-MA" sz="2400" dirty="0" err="1">
                <a:solidFill>
                  <a:schemeClr val="tx1"/>
                </a:solidFill>
              </a:rPr>
              <a:t>والدمقرطة</a:t>
            </a:r>
            <a:r>
              <a:rPr lang="ar-MA" sz="2400" dirty="0">
                <a:solidFill>
                  <a:schemeClr val="tx1"/>
                </a:solidFill>
              </a:rPr>
              <a:t> واستحقاق الانضمام لنادي الأمم الحديثة.</a:t>
            </a:r>
            <a:endParaRPr lang="fr-FR" sz="2400" dirty="0">
              <a:solidFill>
                <a:schemeClr val="tx1"/>
              </a:solidFill>
            </a:endParaRPr>
          </a:p>
          <a:p>
            <a:pPr algn="r" rtl="1"/>
            <a:r>
              <a:rPr lang="ar-MA" sz="2400" dirty="0">
                <a:solidFill>
                  <a:schemeClr val="tx1"/>
                </a:solidFill>
              </a:rPr>
              <a:t>	وقبل محاولة تعريف الدستور والتطرق لأنواعه ومضمونه وحياته ولضمان احترامه، لا بأس من الإشارة إلى أن كلمة دستور </a:t>
            </a:r>
            <a:r>
              <a:rPr lang="fr-FR" sz="2400" dirty="0">
                <a:solidFill>
                  <a:schemeClr val="tx1"/>
                </a:solidFill>
              </a:rPr>
              <a:t>Constitution</a:t>
            </a:r>
            <a:r>
              <a:rPr lang="ar-MA" sz="2400" dirty="0">
                <a:solidFill>
                  <a:schemeClr val="tx1"/>
                </a:solidFill>
              </a:rPr>
              <a:t> تعني في اللغة الفرنسية التأسيس أو التكوين </a:t>
            </a:r>
            <a:r>
              <a:rPr lang="fr-FR" sz="2400" dirty="0">
                <a:solidFill>
                  <a:schemeClr val="tx1"/>
                </a:solidFill>
              </a:rPr>
              <a:t>Etablissement</a:t>
            </a:r>
            <a:r>
              <a:rPr lang="ar-MA" sz="2400" dirty="0">
                <a:solidFill>
                  <a:schemeClr val="tx1"/>
                </a:solidFill>
              </a:rPr>
              <a:t> أو النظام </a:t>
            </a:r>
            <a:r>
              <a:rPr lang="fr-FR" sz="2400" dirty="0">
                <a:solidFill>
                  <a:schemeClr val="tx1"/>
                </a:solidFill>
              </a:rPr>
              <a:t>Institution</a:t>
            </a:r>
            <a:r>
              <a:rPr lang="ar-MA" sz="2400" dirty="0">
                <a:solidFill>
                  <a:schemeClr val="tx1"/>
                </a:solidFill>
              </a:rPr>
              <a:t>، ولا يخرج المعنى المقصود بكلمة دستور في اللغة العربية عن ذلك، رغم أن الكلمة ليست عربية الأصل بل فارسية وتعني النظام الأساسي، وقد دخلت اللغة العربية عن طريق الأتراك.</a:t>
            </a:r>
            <a:endParaRPr lang="fr-FR" sz="2400" dirty="0">
              <a:solidFill>
                <a:schemeClr val="tx1"/>
              </a:solidFill>
            </a:endParaRPr>
          </a:p>
          <a:p>
            <a:pPr algn="r"/>
            <a:endParaRPr lang="fr-F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7467600" cy="1052736"/>
          </a:xfrm>
        </p:spPr>
        <p:txBody>
          <a:bodyPr/>
          <a:lstStyle/>
          <a:p>
            <a:pPr algn="ctr"/>
            <a:r>
              <a:rPr lang="ar-MA" b="1" dirty="0">
                <a:solidFill>
                  <a:schemeClr val="tx1"/>
                </a:solidFill>
              </a:rPr>
              <a:t>الدستور المدون</a:t>
            </a:r>
            <a:endParaRPr lang="fr-FR" dirty="0">
              <a:solidFill>
                <a:schemeClr val="tx1"/>
              </a:solidFill>
            </a:endParaRPr>
          </a:p>
        </p:txBody>
      </p:sp>
      <p:sp>
        <p:nvSpPr>
          <p:cNvPr id="3" name="Espace réservé du contenu 2"/>
          <p:cNvSpPr>
            <a:spLocks noGrp="1"/>
          </p:cNvSpPr>
          <p:nvPr>
            <p:ph sz="quarter" idx="1"/>
          </p:nvPr>
        </p:nvSpPr>
        <p:spPr>
          <a:xfrm>
            <a:off x="251520" y="1268760"/>
            <a:ext cx="8136904" cy="5205192"/>
          </a:xfrm>
        </p:spPr>
        <p:txBody>
          <a:bodyPr>
            <a:normAutofit lnSpcReduction="10000"/>
          </a:bodyPr>
          <a:lstStyle/>
          <a:p>
            <a:pPr algn="r" rtl="1"/>
            <a:r>
              <a:rPr lang="ar-MA" dirty="0"/>
              <a:t>إن الأغلبية الساحقة من الدول المعاصرة تعمد الى تقنين قواعد حكمها في دستور </a:t>
            </a:r>
            <a:r>
              <a:rPr lang="ar-MA" dirty="0" err="1"/>
              <a:t>مدون.</a:t>
            </a:r>
            <a:r>
              <a:rPr lang="ar-MA" dirty="0"/>
              <a:t> وقد كانت الولايات المتحدة الامريكية أول دولة تضع دستورا مدونا سنة 1776 تلتها في ذلك الثورة الفرنسية سنة 1791 قبل ان تنتشر موجة الدساتير المدونة في اوربا خلال الفترة الفاصلة بين منتصف القرن 19 وما بعد الحرب العلمية الاولى وفي العالم </a:t>
            </a:r>
            <a:r>
              <a:rPr lang="ar-MA" dirty="0" err="1"/>
              <a:t>الافرو</a:t>
            </a:r>
            <a:r>
              <a:rPr lang="ar-MA" dirty="0"/>
              <a:t> ـ اسيوي والأمريكي بعد الحرب العلمية </a:t>
            </a:r>
            <a:r>
              <a:rPr lang="ar-MA" dirty="0" err="1"/>
              <a:t>الثانية.</a:t>
            </a:r>
            <a:r>
              <a:rPr lang="ar-MA" dirty="0"/>
              <a:t> </a:t>
            </a:r>
            <a:endParaRPr lang="fr-FR" dirty="0"/>
          </a:p>
          <a:p>
            <a:pPr algn="r" rtl="1"/>
            <a:r>
              <a:rPr lang="ar-MA" dirty="0"/>
              <a:t>	ويجب الّإشارة الى أن العرف الدستوري لا ينبغي خلطه بالدستور العرفي لأن العرف الدستوري مجموعة من ممارسات ناجمة عن تطبيق الدستور المدون تتسم بالتكرار والثبات والوضوح وتراضي الأجهزة الدستورية على الاعتراف بقوتها الالزامية بينما الدستور العرفي عبارة عن تقاليد وقواعد حكم غير مدونة في أي نص بحيث أن العرف الدستوري يكمل الدساتير المدونة أما الدستور العرفي </a:t>
            </a:r>
            <a:r>
              <a:rPr lang="ar-MA" dirty="0" err="1"/>
              <a:t>فهومجموعة</a:t>
            </a:r>
            <a:r>
              <a:rPr lang="ar-MA" dirty="0"/>
              <a:t> أعراف تشكل دستورا لدولة ليس لها دستور مدون.</a:t>
            </a:r>
            <a:endParaRPr lang="fr-FR" dirty="0"/>
          </a:p>
          <a:p>
            <a:pPr algn="r" rtl="1"/>
            <a:r>
              <a:rPr lang="ar-MA" dirty="0"/>
              <a:t>	وإجمالا فإن العرف والتدوين قد تجاوزا مرحلة الصراع كشكلين للدستور إلى مرحلة التكامل والتداخل ضمن جدلية اغتنت فيها الدساتير العرفية بنصوص مدونة وتغترف فيها الدساتير المدونة من معين العرف الدستوري المكمل أو المفسر لها.</a:t>
            </a:r>
            <a:endParaRPr lang="fr-FR" dirty="0"/>
          </a:p>
          <a:p>
            <a:endParaRPr lang="fr-F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7467600" cy="1268760"/>
          </a:xfrm>
        </p:spPr>
        <p:txBody>
          <a:bodyPr>
            <a:normAutofit/>
          </a:bodyPr>
          <a:lstStyle/>
          <a:p>
            <a:pPr algn="ctr"/>
            <a:r>
              <a:rPr lang="ar-MA" b="1" dirty="0">
                <a:solidFill>
                  <a:schemeClr val="tx1"/>
                </a:solidFill>
              </a:rPr>
              <a:t>التمييز من حيث السمو ومسطرة التعديل بين الدساتير الصلبة والدساتير المرنة</a:t>
            </a:r>
            <a:endParaRPr lang="fr-FR" dirty="0">
              <a:solidFill>
                <a:schemeClr val="tx1"/>
              </a:solidFill>
            </a:endParaRPr>
          </a:p>
        </p:txBody>
      </p:sp>
      <p:sp>
        <p:nvSpPr>
          <p:cNvPr id="3" name="Espace réservé du contenu 2"/>
          <p:cNvSpPr>
            <a:spLocks noGrp="1"/>
          </p:cNvSpPr>
          <p:nvPr>
            <p:ph sz="quarter" idx="1"/>
          </p:nvPr>
        </p:nvSpPr>
        <p:spPr>
          <a:xfrm>
            <a:off x="457200" y="1412776"/>
            <a:ext cx="8075240" cy="5061176"/>
          </a:xfrm>
        </p:spPr>
        <p:txBody>
          <a:bodyPr>
            <a:normAutofit fontScale="85000" lnSpcReduction="10000"/>
          </a:bodyPr>
          <a:lstStyle/>
          <a:p>
            <a:pPr algn="r" rtl="1"/>
            <a:r>
              <a:rPr lang="ar-MA" dirty="0"/>
              <a:t>إذا كانت الدساتير تصنف من حيث الشكل الى عرفية ومدونة فإنها تنقسم من حيث سموها ومسطرة تعديلها إلى دساتير صلبة ومرنة.</a:t>
            </a:r>
            <a:endParaRPr lang="fr-FR" dirty="0"/>
          </a:p>
          <a:p>
            <a:pPr algn="r" rtl="1"/>
            <a:r>
              <a:rPr lang="ar-MA" dirty="0"/>
              <a:t>	وهكذا إذا كان النظام القانوني لدولة معينة يقيم هرمية للقواعد القانونية ويجعل الدستور على رأسها معتبرا إياه أسمى قانون ومنطويا على وجوب مطابقة القوانين العادية للقوانين الدستورية وناصا على مسطرة خاصة لتعديله تمنع تعديل بعض </a:t>
            </a:r>
            <a:r>
              <a:rPr lang="ar-MA" dirty="0" err="1"/>
              <a:t>نصوصه </a:t>
            </a:r>
            <a:r>
              <a:rPr lang="ar-MA" dirty="0"/>
              <a:t>(كالنصوص المتعلقة بالملكية والإسلام بالمغرب أو الخاصة بالجمهورية في فرنسا) وتخضع هذا التعديل لشروط </a:t>
            </a:r>
            <a:r>
              <a:rPr lang="ar-MA" dirty="0" err="1"/>
              <a:t>خاصة </a:t>
            </a:r>
            <a:r>
              <a:rPr lang="ar-MA" dirty="0"/>
              <a:t>(أغلبية الثلثين بالبرلمان والاستفتاء بالمغرب الفصل 173 من الدستور) فإننا في هذه الحالة ننعت هذا الدستور بالدستور </a:t>
            </a:r>
            <a:r>
              <a:rPr lang="ar-MA" dirty="0" err="1"/>
              <a:t>الصلب </a:t>
            </a:r>
            <a:r>
              <a:rPr lang="ar-MA" dirty="0"/>
              <a:t>(أغلب دساتير العالم صلبة المغرب مصر </a:t>
            </a:r>
            <a:r>
              <a:rPr lang="ar-MA" dirty="0" err="1"/>
              <a:t>فرنسا...).</a:t>
            </a:r>
            <a:endParaRPr lang="fr-FR" dirty="0"/>
          </a:p>
          <a:p>
            <a:pPr algn="r" rtl="1"/>
            <a:r>
              <a:rPr lang="ar-MA" dirty="0"/>
              <a:t>	أما إذا كان النظام القانوني للدولة لا يقيم أية هرمية بين القوانين الدستورية والعادية بل يضعها على قدم المساواة وتصدرهما سلطة واحدة باستعمال نفس المسطرة وإذا كان هذا النظام لا يتضمن مسطرة خاصة لتعديل القوانين الدستورية ويخضع تغييرها لنفس القواعد المتعلقة بتعديل القوانين </a:t>
            </a:r>
            <a:r>
              <a:rPr lang="ar-MA" dirty="0" err="1"/>
              <a:t>العادية </a:t>
            </a:r>
            <a:r>
              <a:rPr lang="ar-MA" dirty="0"/>
              <a:t>(التجارية ـ المالية ـ </a:t>
            </a:r>
            <a:r>
              <a:rPr lang="ar-MA" dirty="0" err="1"/>
              <a:t>المدنية ...</a:t>
            </a:r>
            <a:r>
              <a:rPr lang="ar-MA" dirty="0"/>
              <a:t>) فإننا نعتبر لهذه الدولة دستورا </a:t>
            </a:r>
            <a:r>
              <a:rPr lang="ar-MA" dirty="0" err="1"/>
              <a:t>مرنا.</a:t>
            </a:r>
            <a:r>
              <a:rPr lang="ar-MA" dirty="0"/>
              <a:t> ومن الامثلة على الدساتير المرنة ميثاقا 1814 و 1830 بفرنسا والدستور الإيطالي لسنة 1848 والدستور البريطاني الحالي.</a:t>
            </a:r>
            <a:endParaRPr lang="fr-FR" dirty="0"/>
          </a:p>
          <a:p>
            <a:pPr algn="r" rtl="1"/>
            <a:r>
              <a:rPr lang="ar-MA" dirty="0"/>
              <a:t>	وتجدر الإشارة الى عدم وجود تطابق بين شكل الدساتير العرفي أو المدون ومدى مرونتها أو صلابتها إذ ليس صنف الدساتير العرفية مطابقا بالضرورة للمرونة كما أن الدساتير المدونة ليست دائما جامدة.</a:t>
            </a:r>
            <a:endParaRPr lang="fr-FR" dirty="0"/>
          </a:p>
          <a:p>
            <a:endParaRPr lang="fr-F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7467600" cy="980728"/>
          </a:xfrm>
        </p:spPr>
        <p:txBody>
          <a:bodyPr/>
          <a:lstStyle/>
          <a:p>
            <a:pPr algn="ctr"/>
            <a:r>
              <a:rPr lang="ar-MA" b="1" dirty="0">
                <a:solidFill>
                  <a:schemeClr val="tx1"/>
                </a:solidFill>
              </a:rPr>
              <a:t>مضمون الدستور</a:t>
            </a:r>
            <a:endParaRPr lang="fr-FR" dirty="0">
              <a:solidFill>
                <a:schemeClr val="tx1"/>
              </a:solidFill>
            </a:endParaRPr>
          </a:p>
        </p:txBody>
      </p:sp>
      <p:sp>
        <p:nvSpPr>
          <p:cNvPr id="3" name="Espace réservé du contenu 2"/>
          <p:cNvSpPr>
            <a:spLocks noGrp="1"/>
          </p:cNvSpPr>
          <p:nvPr>
            <p:ph sz="quarter" idx="1"/>
          </p:nvPr>
        </p:nvSpPr>
        <p:spPr/>
        <p:txBody>
          <a:bodyPr>
            <a:normAutofit/>
          </a:bodyPr>
          <a:lstStyle/>
          <a:p>
            <a:pPr algn="r"/>
            <a:r>
              <a:rPr lang="ar-MA" sz="3600" dirty="0"/>
              <a:t>عادة ما تحتوي الدساتير على ثلاثة أنواع من المقتضيات مقتضيات </a:t>
            </a:r>
            <a:r>
              <a:rPr lang="ar-MA" sz="3600" dirty="0" err="1"/>
              <a:t>مشرعنة</a:t>
            </a:r>
            <a:r>
              <a:rPr lang="ar-MA" sz="3600" dirty="0"/>
              <a:t> للحكم وثانية منظمة لممارسته وثالثة معلنة عن حقوق وحريات.</a:t>
            </a:r>
            <a:endParaRPr lang="fr-FR" sz="36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706090"/>
          </a:xfrm>
        </p:spPr>
        <p:txBody>
          <a:bodyPr/>
          <a:lstStyle/>
          <a:p>
            <a:pPr algn="ctr"/>
            <a:r>
              <a:rPr lang="ar-MA" b="1" dirty="0">
                <a:solidFill>
                  <a:schemeClr val="tx1"/>
                </a:solidFill>
              </a:rPr>
              <a:t>المقتضيات </a:t>
            </a:r>
            <a:r>
              <a:rPr lang="ar-MA" b="1" dirty="0" err="1">
                <a:solidFill>
                  <a:schemeClr val="tx1"/>
                </a:solidFill>
              </a:rPr>
              <a:t>المشرعنة</a:t>
            </a:r>
            <a:r>
              <a:rPr lang="ar-MA" b="1" dirty="0">
                <a:solidFill>
                  <a:schemeClr val="tx1"/>
                </a:solidFill>
              </a:rPr>
              <a:t> لنظام الحكم</a:t>
            </a:r>
            <a:endParaRPr lang="fr-FR" dirty="0">
              <a:solidFill>
                <a:schemeClr val="tx1"/>
              </a:solidFill>
            </a:endParaRPr>
          </a:p>
        </p:txBody>
      </p:sp>
      <p:sp>
        <p:nvSpPr>
          <p:cNvPr id="3" name="Espace réservé du contenu 2"/>
          <p:cNvSpPr>
            <a:spLocks noGrp="1"/>
          </p:cNvSpPr>
          <p:nvPr>
            <p:ph sz="quarter" idx="1"/>
          </p:nvPr>
        </p:nvSpPr>
        <p:spPr/>
        <p:txBody>
          <a:bodyPr/>
          <a:lstStyle/>
          <a:p>
            <a:pPr algn="r" rtl="1"/>
            <a:r>
              <a:rPr lang="ar-MA" sz="3600" dirty="0"/>
              <a:t>يقصد بالمقتضيات </a:t>
            </a:r>
            <a:r>
              <a:rPr lang="ar-MA" sz="3600" dirty="0" err="1"/>
              <a:t>المشرعنة</a:t>
            </a:r>
            <a:r>
              <a:rPr lang="ar-MA" sz="3600" dirty="0"/>
              <a:t> لنظام الحكم ابواب الدستور وفصوله المحددة لأصل مشروعية الحكم ولمالك السيادة ولمقدسات النظام وسلطته السامية.</a:t>
            </a:r>
            <a:endParaRPr lang="fr-FR" sz="3600" dirty="0"/>
          </a:p>
          <a:p>
            <a:pPr algn="r" rtl="1"/>
            <a:r>
              <a:rPr lang="ar-MA" sz="3600" dirty="0"/>
              <a:t>	وهكذا فإن الدساتير الحديثة تنص على ان السيادة للأمة أو للشعب كما ان مشروعية السلطة فيها تكون إما مشروعية ديمقراطية مستمدة من الانتخاب أو كما هو الشأن في المغرب مشروعية مركبة دينية تقليدية وعصرية ديمقراطية.</a:t>
            </a:r>
            <a:endParaRPr lang="fr-FR" sz="3600" dirty="0"/>
          </a:p>
          <a:p>
            <a:endParaRPr lang="fr-F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7467600" cy="1052736"/>
          </a:xfrm>
        </p:spPr>
        <p:txBody>
          <a:bodyPr/>
          <a:lstStyle/>
          <a:p>
            <a:pPr algn="ctr"/>
            <a:r>
              <a:rPr lang="ar-MA" b="1" dirty="0">
                <a:solidFill>
                  <a:schemeClr val="tx1"/>
                </a:solidFill>
              </a:rPr>
              <a:t>المقتضيات المنظمة لممارسة الحكم</a:t>
            </a:r>
            <a:endParaRPr lang="fr-FR" dirty="0">
              <a:solidFill>
                <a:schemeClr val="tx1"/>
              </a:solidFill>
            </a:endParaRPr>
          </a:p>
        </p:txBody>
      </p:sp>
      <p:sp>
        <p:nvSpPr>
          <p:cNvPr id="3" name="Espace réservé du contenu 2"/>
          <p:cNvSpPr>
            <a:spLocks noGrp="1"/>
          </p:cNvSpPr>
          <p:nvPr>
            <p:ph sz="quarter" idx="1"/>
          </p:nvPr>
        </p:nvSpPr>
        <p:spPr/>
        <p:txBody>
          <a:bodyPr>
            <a:normAutofit fontScale="92500"/>
          </a:bodyPr>
          <a:lstStyle/>
          <a:p>
            <a:pPr algn="r"/>
            <a:r>
              <a:rPr lang="ar-MA" dirty="0"/>
              <a:t>إن الغاية الاولى للدساتير هي تنظيم ممارسة الحكم كما انها تحدد الأجهزة المكلفة بممارسة الوظائف الدستورية الثلاثة للدولة المشار إليها </a:t>
            </a:r>
            <a:r>
              <a:rPr lang="ar-MA" dirty="0" err="1"/>
              <a:t>سابقا </a:t>
            </a:r>
            <a:r>
              <a:rPr lang="ar-MA" dirty="0"/>
              <a:t>(أي الوظائف التشريعية والقضائية والتنفيذية) مقننة اسماءها وتشكيلها وطريقة تعيين أعضائها ومدة ممارستهم </a:t>
            </a:r>
            <a:r>
              <a:rPr lang="ar-MA" dirty="0" err="1"/>
              <a:t>لصلاحياتهم </a:t>
            </a:r>
            <a:r>
              <a:rPr lang="ar-MA" dirty="0"/>
              <a:t>...كما ان الدستور يضع الخطوط العريضة للمسطرة التي ينبغي على مختلف السلط اتباعها لممارسة مهامها وينظم علاوة على ذلك العلاقات بين </a:t>
            </a:r>
            <a:r>
              <a:rPr lang="ar-MA" dirty="0" err="1"/>
              <a:t>السلط </a:t>
            </a:r>
            <a:r>
              <a:rPr lang="ar-MA" dirty="0"/>
              <a:t>(علاقة البرلمان بالحكومة او برئيس </a:t>
            </a:r>
            <a:r>
              <a:rPr lang="ar-MA" dirty="0" err="1"/>
              <a:t>الدولة ...).</a:t>
            </a:r>
            <a:r>
              <a:rPr lang="ar-MA" dirty="0"/>
              <a:t> ولأن الدستور وثيقة مختصرة فإنه يحيل فيما يخص التفاصيل على قوانين تنظيمية </a:t>
            </a:r>
            <a:r>
              <a:rPr lang="ar-MA" dirty="0" err="1"/>
              <a:t>تكمله </a:t>
            </a:r>
            <a:r>
              <a:rPr lang="ar-MA" dirty="0"/>
              <a:t>(مثل القانون التنظيمي المفصل لانتخاب أعضاء البرلمان كما أنه يحيل فيما يتعلق بنظام </a:t>
            </a:r>
            <a:r>
              <a:rPr lang="ar-MA" dirty="0" err="1"/>
              <a:t>البرلمان </a:t>
            </a:r>
            <a:r>
              <a:rPr lang="ar-MA" dirty="0"/>
              <a:t>(وضعية أعضائه ـ طريقة </a:t>
            </a:r>
            <a:r>
              <a:rPr lang="ar-MA" dirty="0" err="1"/>
              <a:t>عمله ...</a:t>
            </a:r>
            <a:r>
              <a:rPr lang="ar-MA" dirty="0"/>
              <a:t>) على القانون الداخلي للبرلمان الذي يضعه هذا الاخير </a:t>
            </a:r>
            <a:r>
              <a:rPr lang="ar-MA" dirty="0" err="1"/>
              <a:t>بنفسه.</a:t>
            </a:r>
            <a:r>
              <a:rPr lang="ar-MA" dirty="0"/>
              <a:t> ولأن القوانين التنظيمية والقانون الداخلي للبرلمان يعدان امتدادا ماديا للدستور وتفاديا لاستعمالهما من طرف البرلمان لتوسيع سلطاته الدستورية على حساب الحكومة فإنهما يخضعان قبل نفاذهما لمراقبة القضاء </a:t>
            </a:r>
            <a:r>
              <a:rPr lang="ar-MA" dirty="0" err="1"/>
              <a:t>الدستوري </a:t>
            </a:r>
            <a:r>
              <a:rPr lang="ar-MA" dirty="0"/>
              <a:t>(المحكمة الدستورية بالمغرب في ظل الدستور الحالي 2011</a:t>
            </a:r>
            <a:r>
              <a:rPr lang="ar-MA" dirty="0" err="1"/>
              <a:t>).</a:t>
            </a:r>
            <a:endParaRPr lang="fr-FR" dirty="0"/>
          </a:p>
          <a:p>
            <a:endParaRPr lang="fr-F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562074"/>
          </a:xfrm>
        </p:spPr>
        <p:txBody>
          <a:bodyPr>
            <a:normAutofit/>
          </a:bodyPr>
          <a:lstStyle/>
          <a:p>
            <a:pPr algn="ctr"/>
            <a:r>
              <a:rPr lang="ar-MA" b="1" dirty="0">
                <a:solidFill>
                  <a:schemeClr val="tx1"/>
                </a:solidFill>
              </a:rPr>
              <a:t>إعلانات الحقوق</a:t>
            </a:r>
            <a:endParaRPr lang="fr-FR" dirty="0">
              <a:solidFill>
                <a:schemeClr val="tx1"/>
              </a:solidFill>
            </a:endParaRPr>
          </a:p>
        </p:txBody>
      </p:sp>
      <p:sp>
        <p:nvSpPr>
          <p:cNvPr id="3" name="Espace réservé du contenu 2"/>
          <p:cNvSpPr>
            <a:spLocks noGrp="1"/>
          </p:cNvSpPr>
          <p:nvPr>
            <p:ph sz="quarter" idx="1"/>
          </p:nvPr>
        </p:nvSpPr>
        <p:spPr>
          <a:xfrm>
            <a:off x="457200" y="1052736"/>
            <a:ext cx="8147248" cy="5421216"/>
          </a:xfrm>
        </p:spPr>
        <p:txBody>
          <a:bodyPr>
            <a:normAutofit fontScale="85000" lnSpcReduction="20000"/>
          </a:bodyPr>
          <a:lstStyle/>
          <a:p>
            <a:pPr algn="r" rtl="1"/>
            <a:r>
              <a:rPr lang="ar-MA" dirty="0"/>
              <a:t>	لما كان الدستور نتاج مفهوم معين لدور الدولة في المجتمع فإن هذا المفهوم لا بد أن ينعكس على تنظيمه للحكم بحيث ان المفهوم الليبرالي لدور الدولة يترتب عنه دستور مقيد لسلطة الدولة في حين ان المفهوم الماركسي للدولة يعطي دستورا يميل لتقوية سلطة الدولة.</a:t>
            </a:r>
            <a:endParaRPr lang="fr-FR" dirty="0"/>
          </a:p>
          <a:p>
            <a:pPr algn="r" rtl="1"/>
            <a:r>
              <a:rPr lang="ar-MA" dirty="0"/>
              <a:t>	غير ان المشرع الدستوري لا يكتفي بالانعكاس الضمني لفلسفته السياسية على تنظيم السلط بل إنه قد دأب على تضمين الدساتير إعلانات للحقوق التي تعتبر بمثابة المبادئ العامة الموجهة للدولة ولتصورها للمجتمع.</a:t>
            </a:r>
            <a:endParaRPr lang="fr-FR" dirty="0"/>
          </a:p>
          <a:p>
            <a:pPr algn="r" rtl="1"/>
            <a:r>
              <a:rPr lang="ar-MA" dirty="0"/>
              <a:t>	وحتى لا تظل إعلانات الحقوق مجرد بيان فلسفي لأهداف الدولة او نوعا من الدستور الاجتماعي المحدد لأهدافها وعلاقتها بالمجتمع فإنه يتم تكميلها بضمانات للحقوق تدرج في صلب الدستور وتعد جزءا لا يتجزأ منه.</a:t>
            </a:r>
            <a:endParaRPr lang="fr-FR" dirty="0"/>
          </a:p>
          <a:p>
            <a:pPr algn="r" rtl="1"/>
            <a:r>
              <a:rPr lang="ar-MA" dirty="0"/>
              <a:t>	ومنذ إعلانات الحقوق الأولى للثورتين الفرنسية والأمريكية في نهاية القرن 18 عمت دساتير العالم ظاهرة تضمينها إعلانا للحقوق بكيفية مستقلة أو تصديرا أو ديباجة تتضمن بيانا بالحقوق والحريات المعترف </a:t>
            </a:r>
            <a:r>
              <a:rPr lang="ar-MA" dirty="0" err="1"/>
              <a:t>بها</a:t>
            </a:r>
            <a:r>
              <a:rPr lang="ar-MA" dirty="0"/>
              <a:t> للمواطنين.</a:t>
            </a:r>
            <a:endParaRPr lang="fr-FR" dirty="0"/>
          </a:p>
          <a:p>
            <a:pPr algn="r" rtl="1"/>
            <a:r>
              <a:rPr lang="ar-MA" dirty="0"/>
              <a:t>	وقد استقر الفقه والقضاء والتشريع المقارن على ضرورة توافر ثلاثة شروط لتتحقق لإعلانات الحقوق الصفة الإلزامية إدماجها في صلب الدستور والنص على </a:t>
            </a:r>
            <a:r>
              <a:rPr lang="ar-MA" dirty="0" err="1"/>
              <a:t>إلزاميتها</a:t>
            </a:r>
            <a:r>
              <a:rPr lang="ar-MA" dirty="0"/>
              <a:t> ـ التنصيص عليها بطريقة واضحة ومدققة وغير فضفاضة ـ وجود جهاز قضائي او هيئة دستورية تسهر على </a:t>
            </a:r>
            <a:r>
              <a:rPr lang="ar-MA" dirty="0" err="1"/>
              <a:t>احترامها.</a:t>
            </a:r>
            <a:r>
              <a:rPr lang="ar-MA" dirty="0"/>
              <a:t> </a:t>
            </a:r>
            <a:endParaRPr lang="fr-FR" dirty="0"/>
          </a:p>
          <a:p>
            <a:pPr algn="r" rtl="1"/>
            <a:r>
              <a:rPr lang="ar-MA" dirty="0"/>
              <a:t>	وسيرا في هذا الاتجاه فإن مراجعة دستور 1972 المغربي باستفتاء 04/09/1992 قد أضافت لتصدير الدستور المغربي النص على ان المملكة </a:t>
            </a:r>
            <a:r>
              <a:rPr lang="ar-MA" dirty="0" err="1"/>
              <a:t>المغربية </a:t>
            </a:r>
            <a:r>
              <a:rPr lang="ar-MA" dirty="0"/>
              <a:t>(تؤكد تشبثها بحقوق الإنسان كما هي متعارف عليها </a:t>
            </a:r>
            <a:r>
              <a:rPr lang="ar-MA" dirty="0" err="1"/>
              <a:t>عالميا ...).</a:t>
            </a:r>
            <a:endParaRPr lang="fr-FR" dirty="0"/>
          </a:p>
          <a:p>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562074"/>
          </a:xfrm>
        </p:spPr>
        <p:txBody>
          <a:bodyPr/>
          <a:lstStyle/>
          <a:p>
            <a:pPr algn="ctr"/>
            <a:r>
              <a:rPr lang="ar-MA" b="1" dirty="0">
                <a:solidFill>
                  <a:schemeClr val="tx1"/>
                </a:solidFill>
              </a:rPr>
              <a:t>تعريف الدستور</a:t>
            </a:r>
            <a:endParaRPr lang="fr-FR" dirty="0">
              <a:solidFill>
                <a:schemeClr val="tx1"/>
              </a:solidFill>
            </a:endParaRPr>
          </a:p>
        </p:txBody>
      </p:sp>
      <p:sp>
        <p:nvSpPr>
          <p:cNvPr id="3" name="Espace réservé du contenu 2"/>
          <p:cNvSpPr>
            <a:spLocks noGrp="1"/>
          </p:cNvSpPr>
          <p:nvPr>
            <p:ph sz="quarter" idx="1"/>
          </p:nvPr>
        </p:nvSpPr>
        <p:spPr/>
        <p:txBody>
          <a:bodyPr/>
          <a:lstStyle/>
          <a:p>
            <a:pPr algn="r"/>
            <a:r>
              <a:rPr lang="ar-MA" sz="3600" dirty="0"/>
              <a:t>على الرغم من تعدد تعاريف الدستور فإنه يمكن تجميعها في نوعين من المفاهيم  النوع الأول ينطوي على مفهوم سياسي مرتبط بالثورة الفرنسية لسنة 1789 ومفهوم قانوني أكثر </a:t>
            </a:r>
            <a:r>
              <a:rPr lang="ar-MA" sz="3600" dirty="0" err="1"/>
              <a:t>حيادا.</a:t>
            </a:r>
            <a:r>
              <a:rPr lang="ar-MA" sz="3600" dirty="0"/>
              <a:t> أما النوع الثاني فإنه يعرف الدستور من منظور مادي او شكلي.</a:t>
            </a:r>
            <a:endParaRPr lang="fr-FR" sz="3600" dirty="0"/>
          </a:p>
          <a:p>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7467600" cy="764704"/>
          </a:xfrm>
        </p:spPr>
        <p:txBody>
          <a:bodyPr>
            <a:normAutofit/>
          </a:bodyPr>
          <a:lstStyle/>
          <a:p>
            <a:pPr algn="ctr"/>
            <a:r>
              <a:rPr lang="ar-MA" b="1" dirty="0">
                <a:solidFill>
                  <a:schemeClr val="tx1"/>
                </a:solidFill>
              </a:rPr>
              <a:t>المفهومين السياسي والقانوني للدستور</a:t>
            </a:r>
            <a:endParaRPr lang="fr-FR" b="1" dirty="0">
              <a:solidFill>
                <a:schemeClr val="tx1"/>
              </a:solidFill>
            </a:endParaRPr>
          </a:p>
        </p:txBody>
      </p:sp>
      <p:sp>
        <p:nvSpPr>
          <p:cNvPr id="3" name="Espace réservé du contenu 2"/>
          <p:cNvSpPr>
            <a:spLocks noGrp="1"/>
          </p:cNvSpPr>
          <p:nvPr>
            <p:ph sz="quarter" idx="1"/>
          </p:nvPr>
        </p:nvSpPr>
        <p:spPr>
          <a:xfrm>
            <a:off x="457200" y="1052736"/>
            <a:ext cx="8219256" cy="5421216"/>
          </a:xfrm>
        </p:spPr>
        <p:txBody>
          <a:bodyPr>
            <a:normAutofit/>
          </a:bodyPr>
          <a:lstStyle/>
          <a:p>
            <a:pPr algn="r" rtl="1"/>
            <a:r>
              <a:rPr lang="ar-MA" sz="2800" b="1" dirty="0"/>
              <a:t>المفهوم السياسي للدستور </a:t>
            </a:r>
            <a:endParaRPr lang="fr-FR" sz="2800" b="1" dirty="0"/>
          </a:p>
          <a:p>
            <a:pPr algn="r" rtl="1"/>
            <a:r>
              <a:rPr lang="ar-MA" sz="2800" dirty="0"/>
              <a:t>	بنص مادته 16 على </a:t>
            </a:r>
            <a:r>
              <a:rPr lang="ar-MA" sz="2800" dirty="0" err="1"/>
              <a:t>أن </a:t>
            </a:r>
            <a:r>
              <a:rPr lang="ar-MA" sz="2800" dirty="0"/>
              <a:t>"كل مجتمع لا يضمن الحقوق ولا يقر فصل السلط ليس له </a:t>
            </a:r>
            <a:r>
              <a:rPr lang="ar-MA" sz="2800" dirty="0" err="1"/>
              <a:t>دستور </a:t>
            </a:r>
            <a:r>
              <a:rPr lang="ar-MA" sz="2800" dirty="0"/>
              <a:t>"  فإن التصريح الفرنسي لحقوق الإنسان والمواطن سنة 1789 ـ 1791 قد جعل الثورة الفرنسية تشيع إيديولوجية يرتبط الدستور في مفهومها بالنظام السياسي الذي يضمن الحريات الفردية ويقيد سلطة الحاكمين، </a:t>
            </a:r>
            <a:r>
              <a:rPr lang="ar-MA" sz="2800" dirty="0" err="1"/>
              <a:t>ويعد </a:t>
            </a:r>
            <a:r>
              <a:rPr lang="ar-MA" sz="2800" dirty="0"/>
              <a:t>-أي الدستور- القناة التي تمر منها السلطة من مالكيها اي الدولة الى خدامها أي </a:t>
            </a:r>
            <a:r>
              <a:rPr lang="ar-MA" sz="2800" dirty="0" err="1"/>
              <a:t>الحاكمين.</a:t>
            </a:r>
            <a:r>
              <a:rPr lang="ar-MA" sz="2800" dirty="0"/>
              <a:t> وهذا المفهوم الذي يدل عى تفضيل نوع معين من النظام </a:t>
            </a:r>
            <a:r>
              <a:rPr lang="ar-MA" sz="2800" dirty="0" err="1"/>
              <a:t>السياسي </a:t>
            </a:r>
            <a:r>
              <a:rPr lang="ar-MA" sz="2800" dirty="0"/>
              <a:t>(أي النظام </a:t>
            </a:r>
            <a:r>
              <a:rPr lang="ar-MA" sz="2800" dirty="0" err="1"/>
              <a:t>الليبيرالي</a:t>
            </a:r>
            <a:r>
              <a:rPr lang="ar-MA" sz="2800" dirty="0"/>
              <a:t>) لا يتوفر على التجرد اللازم لتعريف يحيط بكل انواع الدساتير ولذلك اعتبر مفهوما سياسيا أكثر منه قانونيا.</a:t>
            </a:r>
            <a:endParaRPr lang="fr-FR" sz="2800" dirty="0"/>
          </a:p>
          <a:p>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7467600" cy="836712"/>
          </a:xfrm>
        </p:spPr>
        <p:txBody>
          <a:bodyPr/>
          <a:lstStyle/>
          <a:p>
            <a:pPr algn="ctr"/>
            <a:r>
              <a:rPr lang="ar-MA" b="1" dirty="0">
                <a:solidFill>
                  <a:schemeClr val="tx1"/>
                </a:solidFill>
              </a:rPr>
              <a:t>المفهوم القانوني للدستور </a:t>
            </a:r>
            <a:endParaRPr lang="fr-FR" dirty="0">
              <a:solidFill>
                <a:schemeClr val="tx1"/>
              </a:solidFill>
            </a:endParaRPr>
          </a:p>
        </p:txBody>
      </p:sp>
      <p:sp>
        <p:nvSpPr>
          <p:cNvPr id="3" name="Espace réservé du contenu 2"/>
          <p:cNvSpPr>
            <a:spLocks noGrp="1"/>
          </p:cNvSpPr>
          <p:nvPr>
            <p:ph sz="quarter" idx="1"/>
          </p:nvPr>
        </p:nvSpPr>
        <p:spPr>
          <a:xfrm>
            <a:off x="457200" y="980728"/>
            <a:ext cx="8363272" cy="5493224"/>
          </a:xfrm>
        </p:spPr>
        <p:txBody>
          <a:bodyPr>
            <a:normAutofit/>
          </a:bodyPr>
          <a:lstStyle/>
          <a:p>
            <a:pPr algn="r"/>
            <a:r>
              <a:rPr lang="ar-MA" sz="3200" dirty="0"/>
              <a:t>يعتبر الدستور في المفهوم القانوني مجموعة من القواعد القانونية التي تنظم النظام السياسي في الدولة والتي تحدد شكل </a:t>
            </a:r>
            <a:r>
              <a:rPr lang="ar-MA" sz="3200" dirty="0" smtClean="0"/>
              <a:t>الدولة(بسيطة </a:t>
            </a:r>
            <a:r>
              <a:rPr lang="ar-MA" sz="3200" dirty="0"/>
              <a:t>أم مركبة) وشكل الحكم </a:t>
            </a:r>
            <a:r>
              <a:rPr lang="ar-MA" sz="3200" dirty="0" smtClean="0"/>
              <a:t>فيها(ملكي </a:t>
            </a:r>
            <a:r>
              <a:rPr lang="ar-MA" sz="3200" dirty="0"/>
              <a:t>أم جمهوري) وشكل النظام السياسي(رئاسي أم برلماني) كما أنها تحدد كيفية توزيع الاختصاصات بين السلطة التشريعية والسلطة التنفيذية وطرق الوصول </a:t>
            </a:r>
            <a:r>
              <a:rPr lang="ar-MA" sz="3200" dirty="0" smtClean="0"/>
              <a:t>للحكم(الانتخاب </a:t>
            </a:r>
            <a:r>
              <a:rPr lang="ar-MA" sz="3200" dirty="0"/>
              <a:t>ـ الوراثة ـ </a:t>
            </a:r>
            <a:r>
              <a:rPr lang="ar-MA" sz="3200" dirty="0" err="1" smtClean="0"/>
              <a:t>التعيين...</a:t>
            </a:r>
            <a:r>
              <a:rPr lang="ar-MA" sz="3200" dirty="0" smtClean="0"/>
              <a:t>) </a:t>
            </a:r>
            <a:r>
              <a:rPr lang="ar-MA" sz="3200" dirty="0"/>
              <a:t>والحريات العامة المكفولة </a:t>
            </a:r>
            <a:r>
              <a:rPr lang="ar-MA" sz="3200" dirty="0" smtClean="0"/>
              <a:t>للمواطنين(حرية </a:t>
            </a:r>
            <a:r>
              <a:rPr lang="ar-MA" sz="3200" dirty="0"/>
              <a:t>التعبير حق </a:t>
            </a:r>
            <a:r>
              <a:rPr lang="ar-MA" sz="3200" dirty="0" err="1" smtClean="0"/>
              <a:t>الانتخاب</a:t>
            </a:r>
            <a:r>
              <a:rPr lang="ar-MA" sz="3200" dirty="0" err="1" smtClean="0"/>
              <a:t>...</a:t>
            </a:r>
            <a:r>
              <a:rPr lang="ar-MA" sz="3200" dirty="0" smtClean="0"/>
              <a:t>) </a:t>
            </a:r>
            <a:r>
              <a:rPr lang="ar-MA" sz="3200" dirty="0"/>
              <a:t>وعلاقة الدولة </a:t>
            </a:r>
            <a:r>
              <a:rPr lang="ar-MA" sz="3200" dirty="0" err="1"/>
              <a:t>بالدين </a:t>
            </a:r>
            <a:r>
              <a:rPr lang="ar-MA" sz="3200" dirty="0"/>
              <a:t>(دولة لها دين رسمي أو دولة علمانية تفصل الدين عن </a:t>
            </a:r>
            <a:r>
              <a:rPr lang="ar-MA" sz="3200" dirty="0" smtClean="0"/>
              <a:t>الدولة</a:t>
            </a:r>
            <a:r>
              <a:rPr lang="ar-MA" sz="3200" dirty="0" err="1" smtClean="0"/>
              <a:t>)</a:t>
            </a:r>
            <a:r>
              <a:rPr lang="ar-MA" sz="3200" dirty="0" err="1" smtClean="0"/>
              <a:t>.</a:t>
            </a:r>
            <a:endParaRPr lang="fr-FR" sz="3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7467600" cy="1052736"/>
          </a:xfrm>
        </p:spPr>
        <p:txBody>
          <a:bodyPr/>
          <a:lstStyle/>
          <a:p>
            <a:pPr algn="ctr"/>
            <a:r>
              <a:rPr lang="ar-MA" b="1" dirty="0">
                <a:solidFill>
                  <a:schemeClr val="tx1"/>
                </a:solidFill>
              </a:rPr>
              <a:t>التعريف الشكلي للدستور</a:t>
            </a:r>
            <a:endParaRPr lang="fr-FR" b="1" dirty="0">
              <a:solidFill>
                <a:schemeClr val="tx1"/>
              </a:solidFill>
            </a:endParaRPr>
          </a:p>
        </p:txBody>
      </p:sp>
      <p:sp>
        <p:nvSpPr>
          <p:cNvPr id="3" name="Espace réservé du contenu 2"/>
          <p:cNvSpPr>
            <a:spLocks noGrp="1"/>
          </p:cNvSpPr>
          <p:nvPr>
            <p:ph sz="quarter" idx="1"/>
          </p:nvPr>
        </p:nvSpPr>
        <p:spPr>
          <a:xfrm>
            <a:off x="323528" y="1268760"/>
            <a:ext cx="8208912" cy="5205192"/>
          </a:xfrm>
        </p:spPr>
        <p:txBody>
          <a:bodyPr>
            <a:normAutofit/>
          </a:bodyPr>
          <a:lstStyle/>
          <a:p>
            <a:pPr algn="r" rtl="1"/>
            <a:r>
              <a:rPr lang="ar-MA" sz="2800" b="1" dirty="0"/>
              <a:t>التعريف المادي للدستور </a:t>
            </a:r>
            <a:endParaRPr lang="fr-FR" sz="2800" dirty="0"/>
          </a:p>
          <a:p>
            <a:pPr algn="r" rtl="1"/>
            <a:r>
              <a:rPr lang="ar-MA" sz="2800" dirty="0"/>
              <a:t>	يستند التعريف المادي على مضمون الدستور ليعتبره مجموع القواعد المتعلقة بممارسة وانتقال السلطة سواء كانت هذه القواعد مضمنة او غير مضمنة  في نص مدون ومهما كان الشكل القانوني التي وردت فيه هذه </a:t>
            </a:r>
            <a:r>
              <a:rPr lang="ar-MA" sz="2800" dirty="0" err="1"/>
              <a:t>القواعد </a:t>
            </a:r>
            <a:r>
              <a:rPr lang="ar-MA" sz="2800" dirty="0"/>
              <a:t>(دستور ـ </a:t>
            </a:r>
            <a:r>
              <a:rPr lang="ar-MA" sz="2800" dirty="0" err="1"/>
              <a:t>قانون </a:t>
            </a:r>
            <a:r>
              <a:rPr lang="ar-MA" sz="2800" dirty="0"/>
              <a:t>- </a:t>
            </a:r>
            <a:r>
              <a:rPr lang="ar-MA" sz="2800" dirty="0" err="1"/>
              <a:t>مرسوم ...</a:t>
            </a:r>
            <a:r>
              <a:rPr lang="ar-MA" sz="2800" dirty="0"/>
              <a:t>) ويلاحظ ان هذا المفهوم المادي للدستور جد واسع وغير دقيق ذلك انه </a:t>
            </a:r>
            <a:r>
              <a:rPr lang="ar-MA" sz="2800" dirty="0" err="1"/>
              <a:t>إذاما</a:t>
            </a:r>
            <a:r>
              <a:rPr lang="ar-MA" sz="2800" dirty="0"/>
              <a:t> كان من البديهي ان القواعد المتعلقة بشكل الدولة وأجهزة الحكم وصلاحياتها وعلاقاتها وحقوق المواطنين تعد بالفعل جزءا من الدستور بالمعنى المادي فإن أخذنا بهذا المفهوم من شأنه ان يجعلنا ندمج ضمن القواعد الدستورية كلا من القانون الانتخابي والقانون البرلماني بل وحتى قانون الأحزاب السياسية لعلاقتها المباشرة بممارسة وانتقال الحكم والسلطة.</a:t>
            </a:r>
            <a:endParaRPr lang="fr-FR" sz="2800" dirty="0"/>
          </a:p>
          <a:p>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7467600" cy="836712"/>
          </a:xfrm>
        </p:spPr>
        <p:txBody>
          <a:bodyPr/>
          <a:lstStyle/>
          <a:p>
            <a:pPr algn="ctr"/>
            <a:r>
              <a:rPr lang="ar-MA" b="1" dirty="0">
                <a:solidFill>
                  <a:schemeClr val="tx1"/>
                </a:solidFill>
              </a:rPr>
              <a:t>التعريف الشكلي للدستور </a:t>
            </a:r>
            <a:endParaRPr lang="fr-FR" dirty="0">
              <a:solidFill>
                <a:schemeClr val="tx1"/>
              </a:solidFill>
            </a:endParaRPr>
          </a:p>
        </p:txBody>
      </p:sp>
      <p:sp>
        <p:nvSpPr>
          <p:cNvPr id="3" name="Espace réservé du contenu 2"/>
          <p:cNvSpPr>
            <a:spLocks noGrp="1"/>
          </p:cNvSpPr>
          <p:nvPr>
            <p:ph sz="quarter" idx="1"/>
          </p:nvPr>
        </p:nvSpPr>
        <p:spPr>
          <a:xfrm>
            <a:off x="457200" y="1052736"/>
            <a:ext cx="8363272" cy="5421216"/>
          </a:xfrm>
        </p:spPr>
        <p:txBody>
          <a:bodyPr>
            <a:normAutofit/>
          </a:bodyPr>
          <a:lstStyle/>
          <a:p>
            <a:pPr algn="r" rtl="1"/>
            <a:r>
              <a:rPr lang="ar-MA" dirty="0"/>
              <a:t>	بمقتضى هذا التعريف فإن الدستور يغدو مجموع القواعد التي إما اتخذت شكلا </a:t>
            </a:r>
            <a:r>
              <a:rPr lang="ar-MA" dirty="0" err="1"/>
              <a:t>متميزا </a:t>
            </a:r>
            <a:r>
              <a:rPr lang="ar-MA" dirty="0"/>
              <a:t>(حالة الدستور المدون) أو لا يمكن وضعها أو تعديلها إلا بواسطة جهاز </a:t>
            </a:r>
            <a:r>
              <a:rPr lang="ar-MA" dirty="0" err="1"/>
              <a:t>خاص </a:t>
            </a:r>
            <a:r>
              <a:rPr lang="ar-MA" dirty="0"/>
              <a:t>(جمعية تأسيسية) أو وفق مسطرة </a:t>
            </a:r>
            <a:r>
              <a:rPr lang="ar-MA" dirty="0" smtClean="0"/>
              <a:t>خاصة(استفتاء </a:t>
            </a:r>
            <a:r>
              <a:rPr lang="ar-MA" dirty="0"/>
              <a:t>أو أغلبية </a:t>
            </a:r>
            <a:r>
              <a:rPr lang="ar-MA" dirty="0" err="1"/>
              <a:t>الثلثين...).</a:t>
            </a:r>
            <a:endParaRPr lang="fr-FR" dirty="0"/>
          </a:p>
          <a:p>
            <a:pPr algn="r" rtl="1"/>
            <a:r>
              <a:rPr lang="ar-MA" dirty="0"/>
              <a:t>	ورغم أن هذا التعريف يتميز بحصر معنى الدستور إلا أنه يعيبه </a:t>
            </a:r>
            <a:r>
              <a:rPr lang="ar-MA" dirty="0" err="1"/>
              <a:t>شكليته</a:t>
            </a:r>
            <a:r>
              <a:rPr lang="ar-MA" dirty="0"/>
              <a:t> التي تجعله لا يهتم بقواعد تتعلق بممارسة </a:t>
            </a:r>
            <a:r>
              <a:rPr lang="ar-MA" dirty="0" err="1"/>
              <a:t>الحكم </a:t>
            </a:r>
            <a:r>
              <a:rPr lang="ar-MA" dirty="0"/>
              <a:t>(مثل القانون الانتخابي) وفي مقابل ذلك فإنه قد يدرس قواعد لا تعد دستورية من الناحية المادية ويعتبرها دستورية لا لشيء إلا لورودها في صلب </a:t>
            </a:r>
            <a:r>
              <a:rPr lang="ar-MA" dirty="0" smtClean="0"/>
              <a:t>الدستور(مثل </a:t>
            </a:r>
            <a:r>
              <a:rPr lang="ar-MA" dirty="0"/>
              <a:t>القواعد المتعلقة بذبح الحيوانات المضمنة في الدستور السويسري</a:t>
            </a:r>
            <a:r>
              <a:rPr lang="ar-MA" dirty="0" err="1"/>
              <a:t>).</a:t>
            </a:r>
            <a:endParaRPr lang="fr-FR" dirty="0"/>
          </a:p>
          <a:p>
            <a:pPr algn="r" rtl="1"/>
            <a:r>
              <a:rPr lang="ar-MA" dirty="0"/>
              <a:t>وبين اتساع المنظور المادي  للدستور وضيق تعريفه الشكلي فإنه الباحث لا يسعه إلا ان يسجل اتفاقهما على ان الدستور يضم اهم القواعد المتعلقة بممارسة وتداول الحكم وعدا ذلك فإنه يمكن الانطلاق من التعريف الشكلي وتجاوز </a:t>
            </a:r>
            <a:r>
              <a:rPr lang="ar-MA" dirty="0" err="1"/>
              <a:t>شكليته</a:t>
            </a:r>
            <a:r>
              <a:rPr lang="ar-MA" dirty="0"/>
              <a:t> المفرطة بتطعيمه بالتعريف المادي ليغدو الدستور مجموعة من القواعد المتميزة التي تهم ممارسة وانتقال السلطة.</a:t>
            </a:r>
            <a:endParaRPr lang="fr-FR" dirty="0"/>
          </a:p>
          <a:p>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7467600" cy="980728"/>
          </a:xfrm>
        </p:spPr>
        <p:txBody>
          <a:bodyPr/>
          <a:lstStyle/>
          <a:p>
            <a:pPr algn="ctr"/>
            <a:r>
              <a:rPr lang="ar-MA" b="1" dirty="0">
                <a:solidFill>
                  <a:schemeClr val="tx1"/>
                </a:solidFill>
              </a:rPr>
              <a:t>أنواع الدستور</a:t>
            </a:r>
            <a:endParaRPr lang="fr-FR" dirty="0">
              <a:solidFill>
                <a:schemeClr val="tx1"/>
              </a:solidFill>
            </a:endParaRPr>
          </a:p>
        </p:txBody>
      </p:sp>
      <p:sp>
        <p:nvSpPr>
          <p:cNvPr id="3" name="Espace réservé du contenu 2"/>
          <p:cNvSpPr>
            <a:spLocks noGrp="1"/>
          </p:cNvSpPr>
          <p:nvPr>
            <p:ph sz="quarter" idx="1"/>
          </p:nvPr>
        </p:nvSpPr>
        <p:spPr/>
        <p:txBody>
          <a:bodyPr>
            <a:normAutofit/>
          </a:bodyPr>
          <a:lstStyle/>
          <a:p>
            <a:pPr algn="r"/>
            <a:r>
              <a:rPr lang="ar-MA" sz="3600" dirty="0"/>
              <a:t>تبعا لمعيار الشكل فإن دساتير العالم  تتنوع الى عرفية </a:t>
            </a:r>
            <a:r>
              <a:rPr lang="ar-MA" sz="3600" dirty="0" err="1"/>
              <a:t>ومدونة.</a:t>
            </a:r>
            <a:r>
              <a:rPr lang="ar-MA" sz="3600" dirty="0"/>
              <a:t> أما من حيث معيار مدى سموها ومسطرة تعديلها فإنها تصنف الى دساتير صلبة وأخرى مدونة.</a:t>
            </a:r>
            <a:endParaRPr lang="fr-FR" sz="36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1210146"/>
          </a:xfrm>
        </p:spPr>
        <p:txBody>
          <a:bodyPr>
            <a:normAutofit fontScale="90000"/>
          </a:bodyPr>
          <a:lstStyle/>
          <a:p>
            <a:pPr algn="ctr"/>
            <a:r>
              <a:rPr lang="ar-MA" sz="3600" b="1" dirty="0">
                <a:solidFill>
                  <a:schemeClr val="tx1"/>
                </a:solidFill>
              </a:rPr>
              <a:t>التمييز من حيث الشكل بين الدساتير العرفية والدساتير المدونة</a:t>
            </a:r>
            <a:r>
              <a:rPr lang="fr-FR" b="1" dirty="0">
                <a:solidFill>
                  <a:schemeClr val="tx1"/>
                </a:solidFill>
              </a:rPr>
              <a:t/>
            </a:r>
            <a:br>
              <a:rPr lang="fr-FR" b="1" dirty="0">
                <a:solidFill>
                  <a:schemeClr val="tx1"/>
                </a:solidFill>
              </a:rPr>
            </a:br>
            <a:endParaRPr lang="fr-FR" b="1" dirty="0">
              <a:solidFill>
                <a:schemeClr val="tx1"/>
              </a:solidFill>
            </a:endParaRPr>
          </a:p>
        </p:txBody>
      </p:sp>
      <p:sp>
        <p:nvSpPr>
          <p:cNvPr id="3" name="Espace réservé du contenu 2"/>
          <p:cNvSpPr>
            <a:spLocks noGrp="1"/>
          </p:cNvSpPr>
          <p:nvPr>
            <p:ph sz="quarter" idx="1"/>
          </p:nvPr>
        </p:nvSpPr>
        <p:spPr/>
        <p:txBody>
          <a:bodyPr>
            <a:normAutofit/>
          </a:bodyPr>
          <a:lstStyle/>
          <a:p>
            <a:pPr algn="r"/>
            <a:r>
              <a:rPr lang="ar-MA" sz="3600" dirty="0"/>
              <a:t>إن الدستور كمجموعة قواعد تنظيمية للحكم إما أن يكون نتاج أعراف غير مقننة وفي هذه الحالة نوجد أمام دستور عرفي وإما في حالة قيام الدولة بتدوين قواعد حكمها في وثيقة مكتوبة فإننا نعتبر أن لها دستورا مدونا بحيث ان الدساتير قد تكون في شكل أعراف أو تتخذ شكل وثيقة مدونة.</a:t>
            </a:r>
            <a:endParaRPr lang="fr-FR" sz="36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7467600" cy="836712"/>
          </a:xfrm>
        </p:spPr>
        <p:txBody>
          <a:bodyPr/>
          <a:lstStyle/>
          <a:p>
            <a:pPr algn="ctr"/>
            <a:r>
              <a:rPr lang="ar-MA" b="1" dirty="0">
                <a:solidFill>
                  <a:schemeClr val="tx1"/>
                </a:solidFill>
              </a:rPr>
              <a:t>الدستور العرفي </a:t>
            </a:r>
            <a:endParaRPr lang="fr-FR" dirty="0">
              <a:solidFill>
                <a:schemeClr val="tx1"/>
              </a:solidFill>
            </a:endParaRPr>
          </a:p>
        </p:txBody>
      </p:sp>
      <p:sp>
        <p:nvSpPr>
          <p:cNvPr id="3" name="Espace réservé du contenu 2"/>
          <p:cNvSpPr>
            <a:spLocks noGrp="1"/>
          </p:cNvSpPr>
          <p:nvPr>
            <p:ph sz="quarter" idx="1"/>
          </p:nvPr>
        </p:nvSpPr>
        <p:spPr>
          <a:xfrm>
            <a:off x="395536" y="1052736"/>
            <a:ext cx="8208912" cy="5421216"/>
          </a:xfrm>
        </p:spPr>
        <p:txBody>
          <a:bodyPr>
            <a:normAutofit/>
          </a:bodyPr>
          <a:lstStyle/>
          <a:p>
            <a:pPr algn="r" rtl="1"/>
            <a:r>
              <a:rPr lang="ar-MA" sz="2800" dirty="0"/>
              <a:t>حتى الربع الأخير من القرن 18 كانت كل القواعد الأساسية لحكم الدول وليدة أعراف غير </a:t>
            </a:r>
            <a:r>
              <a:rPr lang="ar-MA" sz="2800" dirty="0" err="1"/>
              <a:t>مقننة </a:t>
            </a:r>
            <a:r>
              <a:rPr lang="ar-MA" sz="2800" dirty="0"/>
              <a:t>(من ذلك القوانين الأساسية للمملكتين الفرنسية </a:t>
            </a:r>
            <a:r>
              <a:rPr lang="ar-MA" sz="2800" dirty="0" err="1"/>
              <a:t>والبريطانية...</a:t>
            </a:r>
            <a:r>
              <a:rPr lang="ar-MA" sz="2800" dirty="0"/>
              <a:t>) الى درجة أن ظهور أولى الدساتير المدونة في نهاية القرن 18 قد ادى لرد فعل عنيف من طرف الفقهاء التقليديين المدافعين عن الدستور العرفي باعتباره نتاج التاريخ والمنتقدين الدستور المدون بدعوى أنه لا يمكن للناس صنع دستور كما يصنع الساعاتي </a:t>
            </a:r>
            <a:r>
              <a:rPr lang="ar-MA" sz="2800" dirty="0" err="1"/>
              <a:t>ساعة...</a:t>
            </a:r>
            <a:endParaRPr lang="fr-FR" sz="2800" dirty="0"/>
          </a:p>
          <a:p>
            <a:pPr algn="r" rtl="1"/>
            <a:r>
              <a:rPr lang="ar-MA" sz="2800" dirty="0"/>
              <a:t>	وخلال القرنين التاسع عشر والعشرين للميلاد عمت الدساتير المدونة كل العالم وانحصر الدستور العرفي في بعض الدول القليلة على رأسها بريطانيا التي لا زالت أهم قواعد حكمها مبنية على اعراف غير </a:t>
            </a:r>
            <a:r>
              <a:rPr lang="ar-MA" sz="2800" dirty="0" err="1"/>
              <a:t>مدونة </a:t>
            </a:r>
            <a:r>
              <a:rPr lang="ar-MA" sz="2800" dirty="0"/>
              <a:t>(كحل البرلمان ووجوب تعيين الملك لزعيم الحزب الأغلبي على رأس الحكومة ومنع الملك من رئاسة المجلس الوزاري</a:t>
            </a:r>
            <a:r>
              <a:rPr lang="ar-MA" sz="2800" dirty="0" err="1"/>
              <a:t>).</a:t>
            </a:r>
            <a:endParaRPr lang="fr-FR" sz="2800" dirty="0"/>
          </a:p>
          <a:p>
            <a:endParaRPr lang="fr-F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37</TotalTime>
  <Words>690</Words>
  <Application>Microsoft Office PowerPoint</Application>
  <PresentationFormat>Affichage à l'écran (4:3)</PresentationFormat>
  <Paragraphs>47</Paragraphs>
  <Slides>15</Slides>
  <Notes>0</Notes>
  <HiddenSlides>0</HiddenSlides>
  <MMClips>0</MMClips>
  <ScaleCrop>false</ScaleCrop>
  <HeadingPairs>
    <vt:vector size="4" baseType="variant">
      <vt:variant>
        <vt:lpstr>Thème</vt:lpstr>
      </vt:variant>
      <vt:variant>
        <vt:i4>1</vt:i4>
      </vt:variant>
      <vt:variant>
        <vt:lpstr>Titres des diapositives</vt:lpstr>
      </vt:variant>
      <vt:variant>
        <vt:i4>15</vt:i4>
      </vt:variant>
    </vt:vector>
  </HeadingPairs>
  <TitlesOfParts>
    <vt:vector size="16" baseType="lpstr">
      <vt:lpstr>Oriel</vt:lpstr>
      <vt:lpstr>الدستور</vt:lpstr>
      <vt:lpstr>تعريف الدستور</vt:lpstr>
      <vt:lpstr>المفهومين السياسي والقانوني للدستور</vt:lpstr>
      <vt:lpstr>المفهوم القانوني للدستور </vt:lpstr>
      <vt:lpstr>التعريف الشكلي للدستور</vt:lpstr>
      <vt:lpstr>التعريف الشكلي للدستور </vt:lpstr>
      <vt:lpstr>أنواع الدستور</vt:lpstr>
      <vt:lpstr>التمييز من حيث الشكل بين الدساتير العرفية والدساتير المدونة </vt:lpstr>
      <vt:lpstr>الدستور العرفي </vt:lpstr>
      <vt:lpstr>الدستور المدون</vt:lpstr>
      <vt:lpstr>التمييز من حيث السمو ومسطرة التعديل بين الدساتير الصلبة والدساتير المرنة</vt:lpstr>
      <vt:lpstr>مضمون الدستور</vt:lpstr>
      <vt:lpstr>المقتضيات المشرعنة لنظام الحكم</vt:lpstr>
      <vt:lpstr>المقتضيات المنظمة لممارسة الحكم</vt:lpstr>
      <vt:lpstr>إعلانات الحقوق</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الدستور</dc:title>
  <dc:creator>pc</dc:creator>
  <cp:lastModifiedBy>pc</cp:lastModifiedBy>
  <cp:revision>5</cp:revision>
  <dcterms:created xsi:type="dcterms:W3CDTF">2020-03-19T20:24:28Z</dcterms:created>
  <dcterms:modified xsi:type="dcterms:W3CDTF">2020-03-22T10:49:24Z</dcterms:modified>
</cp:coreProperties>
</file>